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145" r:id="rId1"/>
  </p:sldMasterIdLst>
  <p:notesMasterIdLst>
    <p:notesMasterId r:id="rId21"/>
  </p:notesMasterIdLst>
  <p:handoutMasterIdLst>
    <p:handoutMasterId r:id="rId22"/>
  </p:handoutMasterIdLst>
  <p:sldIdLst>
    <p:sldId id="319" r:id="rId2"/>
    <p:sldId id="420" r:id="rId3"/>
    <p:sldId id="333" r:id="rId4"/>
    <p:sldId id="448" r:id="rId5"/>
    <p:sldId id="449" r:id="rId6"/>
    <p:sldId id="347" r:id="rId7"/>
    <p:sldId id="374" r:id="rId8"/>
    <p:sldId id="348" r:id="rId9"/>
    <p:sldId id="349" r:id="rId10"/>
    <p:sldId id="352" r:id="rId11"/>
    <p:sldId id="354" r:id="rId12"/>
    <p:sldId id="355" r:id="rId13"/>
    <p:sldId id="376" r:id="rId14"/>
    <p:sldId id="451" r:id="rId15"/>
    <p:sldId id="400" r:id="rId16"/>
    <p:sldId id="452" r:id="rId17"/>
    <p:sldId id="391" r:id="rId18"/>
    <p:sldId id="453" r:id="rId19"/>
    <p:sldId id="395" r:id="rId20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D4D7"/>
    <a:srgbClr val="F8F8F8"/>
    <a:srgbClr val="C9EAFB"/>
    <a:srgbClr val="E7E7E5"/>
    <a:srgbClr val="CCECFF"/>
    <a:srgbClr val="FF0000"/>
    <a:srgbClr val="66CCFF"/>
    <a:srgbClr val="CCFFFF"/>
    <a:srgbClr val="EAEAEA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71" autoAdjust="0"/>
    <p:restoredTop sz="68223" autoAdjust="0"/>
  </p:normalViewPr>
  <p:slideViewPr>
    <p:cSldViewPr snapToGrid="0">
      <p:cViewPr varScale="1">
        <p:scale>
          <a:sx n="70" d="100"/>
          <a:sy n="70" d="100"/>
        </p:scale>
        <p:origin x="2862" y="72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66" d="100"/>
        <a:sy n="66" d="100"/>
      </p:scale>
      <p:origin x="0" y="12858"/>
    </p:cViewPr>
  </p:sorterViewPr>
  <p:notesViewPr>
    <p:cSldViewPr snapToGrid="0">
      <p:cViewPr varScale="1">
        <p:scale>
          <a:sx n="65" d="100"/>
          <a:sy n="65" d="100"/>
        </p:scale>
        <p:origin x="312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A241D02D-F0BE-479D-BFAE-28F6DABC062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340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61" tIns="44132" rIns="88261" bIns="44132" numCol="1" anchor="ctr" anchorCtr="0" compatLnSpc="1">
            <a:prstTxWarp prst="textNoShape">
              <a:avLst/>
            </a:prstTxWarp>
          </a:bodyPr>
          <a:lstStyle>
            <a:lvl1pPr defTabSz="883169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09A33344-A246-47EE-87AD-DC2B769C31C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51288" y="0"/>
            <a:ext cx="307181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61" tIns="44132" rIns="88261" bIns="44132" numCol="1" anchor="ctr" anchorCtr="0" compatLnSpc="1">
            <a:prstTxWarp prst="textNoShape">
              <a:avLst/>
            </a:prstTxWarp>
          </a:bodyPr>
          <a:lstStyle>
            <a:lvl1pPr algn="r" defTabSz="883169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AF886B7E-9DF3-450F-92F2-1A3BF26B8AC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7340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61" tIns="44132" rIns="88261" bIns="44132" numCol="1" anchor="b" anchorCtr="0" compatLnSpc="1">
            <a:prstTxWarp prst="textNoShape">
              <a:avLst/>
            </a:prstTxWarp>
          </a:bodyPr>
          <a:lstStyle>
            <a:lvl1pPr defTabSz="883169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53339C26-84D6-4CAB-9ACB-F216D653813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51288" y="8866188"/>
            <a:ext cx="3071812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61" tIns="44132" rIns="88261" bIns="44132" numCol="1" anchor="b" anchorCtr="0" compatLnSpc="1">
            <a:prstTxWarp prst="textNoShape">
              <a:avLst/>
            </a:prstTxWarp>
          </a:bodyPr>
          <a:lstStyle>
            <a:lvl1pPr algn="r" defTabSz="882650">
              <a:defRPr sz="1100">
                <a:latin typeface="Helvetica" panose="020B0604020202020204" pitchFamily="34" charset="0"/>
              </a:defRPr>
            </a:lvl1pPr>
          </a:lstStyle>
          <a:p>
            <a:fld id="{DF7B4608-F3D0-4E52-ABA4-6F2681683C1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345CDFB-7A76-4C4D-913D-3C7D6FE5DE2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688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60" tIns="46580" rIns="93160" bIns="46580" numCol="1" anchor="ctr" anchorCtr="0" compatLnSpc="1">
            <a:prstTxWarp prst="textNoShape">
              <a:avLst/>
            </a:prstTxWarp>
          </a:bodyPr>
          <a:lstStyle>
            <a:lvl1pPr defTabSz="931168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7FB24A69-0B86-44C0-95FA-F8D9A6931146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73513" y="0"/>
            <a:ext cx="30368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60" tIns="46580" rIns="93160" bIns="46580" numCol="1" anchor="ctr" anchorCtr="0" compatLnSpc="1">
            <a:prstTxWarp prst="textNoShape">
              <a:avLst/>
            </a:prstTxWarp>
          </a:bodyPr>
          <a:lstStyle>
            <a:lvl1pPr algn="r" defTabSz="931168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684" name="Rectangle 4">
            <a:extLst>
              <a:ext uri="{FF2B5EF4-FFF2-40B4-BE49-F238E27FC236}">
                <a16:creationId xmlns:a16="http://schemas.microsoft.com/office/drawing/2014/main" id="{AA27146D-C92E-4EEF-9F79-56BA93AB219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2688" y="698500"/>
            <a:ext cx="4646612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A01186F9-B596-4A19-9264-7D2B4FC636C4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038" y="4416425"/>
            <a:ext cx="5140325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60" tIns="46580" rIns="93160" bIns="4658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0C645014-0F43-4A0F-901D-B500E062F28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303688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60" tIns="46580" rIns="93160" bIns="46580" numCol="1" anchor="b" anchorCtr="0" compatLnSpc="1">
            <a:prstTxWarp prst="textNoShape">
              <a:avLst/>
            </a:prstTxWarp>
          </a:bodyPr>
          <a:lstStyle>
            <a:lvl1pPr defTabSz="931168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A87C6AF3-49D0-4016-A1FB-7B03E0453D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3513" y="8832850"/>
            <a:ext cx="30368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60" tIns="46580" rIns="93160" bIns="4658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Times New Roman" panose="02020603050405020304" pitchFamily="18" charset="0"/>
              </a:defRPr>
            </a:lvl1pPr>
          </a:lstStyle>
          <a:p>
            <a:fld id="{47794835-A72A-4AEF-B6EC-BD8CE85FBF4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9F949B7-291A-4420-9D9C-B1ABA67FB313}" type="slidenum">
              <a:rPr lang="en-US" altLang="x-none" smtClean="0"/>
              <a:pPr>
                <a:defRPr/>
              </a:pPr>
              <a:t>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377555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>
            <a:extLst>
              <a:ext uri="{FF2B5EF4-FFF2-40B4-BE49-F238E27FC236}">
                <a16:creationId xmlns:a16="http://schemas.microsoft.com/office/drawing/2014/main" id="{6208221D-E6FE-479A-8AA8-4A0B71A342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AB5B3229-7CD9-4B81-8982-9CF4018EDF8B}" type="slidenum">
              <a:rPr lang="en-US" altLang="en-US">
                <a:latin typeface="Times New Roman" panose="02020603050405020304" pitchFamily="18" charset="0"/>
              </a:rPr>
              <a:pPr/>
              <a:t>11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4034" name="Rectangle 2">
            <a:extLst>
              <a:ext uri="{FF2B5EF4-FFF2-40B4-BE49-F238E27FC236}">
                <a16:creationId xmlns:a16="http://schemas.microsoft.com/office/drawing/2014/main" id="{87904D37-7E66-40DF-B1FB-33DCE3D0A7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5BEF5EFB-4531-4B50-BACE-45FB17D138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>
            <a:extLst>
              <a:ext uri="{FF2B5EF4-FFF2-40B4-BE49-F238E27FC236}">
                <a16:creationId xmlns:a16="http://schemas.microsoft.com/office/drawing/2014/main" id="{363129F5-4B01-4B96-A69B-DC5CB0F8C31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07A2662-353F-4B55-AE39-6AD6104F420C}" type="slidenum">
              <a:rPr lang="en-US" altLang="en-US">
                <a:latin typeface="Times New Roman" panose="02020603050405020304" pitchFamily="18" charset="0"/>
              </a:rPr>
              <a:pPr/>
              <a:t>12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6082" name="Rectangle 2">
            <a:extLst>
              <a:ext uri="{FF2B5EF4-FFF2-40B4-BE49-F238E27FC236}">
                <a16:creationId xmlns:a16="http://schemas.microsoft.com/office/drawing/2014/main" id="{E90F7486-AEEC-4799-B797-6D8631A823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E53161B-06D3-434D-9AFA-630CAADA8C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>
            <a:extLst>
              <a:ext uri="{FF2B5EF4-FFF2-40B4-BE49-F238E27FC236}">
                <a16:creationId xmlns:a16="http://schemas.microsoft.com/office/drawing/2014/main" id="{EC46F89B-C57E-4055-9337-0C2A9AC4ABB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766302B-C706-46B2-A5B3-A04DD41ACE3B}" type="slidenum">
              <a:rPr lang="en-US" altLang="en-US">
                <a:latin typeface="Times New Roman" panose="02020603050405020304" pitchFamily="18" charset="0"/>
              </a:rPr>
              <a:pPr/>
              <a:t>13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8130" name="Rectangle 2">
            <a:extLst>
              <a:ext uri="{FF2B5EF4-FFF2-40B4-BE49-F238E27FC236}">
                <a16:creationId xmlns:a16="http://schemas.microsoft.com/office/drawing/2014/main" id="{9BBF134E-570A-4705-B23D-32CE0E43D90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8A097A4D-7574-437F-A094-5F13C9E278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لینوکس برای جلوگیری از گرسنگی از الگوریتم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deadline </a:t>
            </a: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استفاده می‌کند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صف جداگانه برای خواندن و نوشتن دارد و به خواندن اولویت می‌دهد (چون برنامه‌ها بیشتر منتظر خواندن می‌مانند)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چهار صف دارد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 algn="r" rtl="1">
              <a:lnSpc>
                <a:spcPct val="115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fa-IR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۲ </a:t>
            </a: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صف (خواندن و نوشتن) با ترتیب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FCFS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1143000" marR="0" lvl="2" indent="-228600" algn="r" rtl="1">
              <a:lnSpc>
                <a:spcPct val="115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fa-IR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۲ </a:t>
            </a: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صف (خواندن و نوشتن) با ترتیب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LBA </a:t>
            </a: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مثل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C-SCAN 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درخواست‌ها در دسته‌های جداگانه پردازش می‌شوند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اگر در صف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FCFS </a:t>
            </a: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درخواست قدیمی‌تر از </a:t>
            </a:r>
            <a:r>
              <a:rPr lang="fa-IR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۵۰۰</a:t>
            </a:r>
            <a:r>
              <a:rPr lang="ar-SA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میلی‌ثانیه باشد، آن صف اولویت می‌گیرد</a:t>
            </a: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eaLnBrk="1" hangingPunct="1"/>
            <a:endParaRPr lang="en-US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46B799-5BEE-057C-2665-57474D259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>
            <a:extLst>
              <a:ext uri="{FF2B5EF4-FFF2-40B4-BE49-F238E27FC236}">
                <a16:creationId xmlns:a16="http://schemas.microsoft.com/office/drawing/2014/main" id="{21BD3E8F-8AE5-2DD7-6D06-B999DFFE543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B180800A-4B65-4EA6-9B0B-BE58FA2CBB9D}" type="slidenum">
              <a:rPr lang="en-US" altLang="en-US">
                <a:latin typeface="Times New Roman" panose="02020603050405020304" pitchFamily="18" charset="0"/>
              </a:rPr>
              <a:pPr/>
              <a:t>14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6AB1AD08-2E63-DB83-B9DC-AFC262969F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D00023EC-D607-E1E0-6637-C640F0CDA1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428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D9770-F9B4-27E3-0555-A4CC7D6C2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7">
            <a:extLst>
              <a:ext uri="{FF2B5EF4-FFF2-40B4-BE49-F238E27FC236}">
                <a16:creationId xmlns:a16="http://schemas.microsoft.com/office/drawing/2014/main" id="{1CEB6667-42A6-3A9D-16B3-31000C23DA4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F1BE197-D0F6-49C6-847C-AF54BDBCB1D6}" type="slidenum">
              <a:rPr lang="en-US" altLang="en-US">
                <a:latin typeface="Times New Roman" panose="02020603050405020304" pitchFamily="18" charset="0"/>
              </a:rPr>
              <a:pPr/>
              <a:t>16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7346" name="Rectangle 2">
            <a:extLst>
              <a:ext uri="{FF2B5EF4-FFF2-40B4-BE49-F238E27FC236}">
                <a16:creationId xmlns:a16="http://schemas.microsoft.com/office/drawing/2014/main" id="{3B51A98F-2736-EB19-16D3-D056F388A07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9A97A511-2D90-F67C-51B1-2DD52F6420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89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7">
            <a:extLst>
              <a:ext uri="{FF2B5EF4-FFF2-40B4-BE49-F238E27FC236}">
                <a16:creationId xmlns:a16="http://schemas.microsoft.com/office/drawing/2014/main" id="{E2A89EDE-1E64-4CE4-86BC-C8297A3CA9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EF1BE197-D0F6-49C6-847C-AF54BDBCB1D6}" type="slidenum">
              <a:rPr lang="en-US" altLang="en-US">
                <a:latin typeface="Times New Roman" panose="02020603050405020304" pitchFamily="18" charset="0"/>
              </a:rPr>
              <a:pPr/>
              <a:t>17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7346" name="Rectangle 2">
            <a:extLst>
              <a:ext uri="{FF2B5EF4-FFF2-40B4-BE49-F238E27FC236}">
                <a16:creationId xmlns:a16="http://schemas.microsoft.com/office/drawing/2014/main" id="{6013F7F1-2B8A-4565-9FA0-D04F1B637DF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BDC857DF-5D7A-4A53-8165-572AC6D1E8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ar-SA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نکات عملکردی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دستگاه‌های متعدد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swap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باعث توزیع بار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I/O 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 بهبود عملکرد می‌شوند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فضای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swap 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 پارتیشن خام، </a:t>
            </a:r>
            <a:r>
              <a:rPr lang="ar-SA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کارایی بالاتری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دارد ولی مدیریت آن سخت‌تر است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فضای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swap 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به‌صورت فایل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(swap file)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، </a:t>
            </a:r>
            <a:r>
              <a:rPr lang="ar-SA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افزودن/حذف آسان‌تری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دارد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از آنجا که </a:t>
            </a:r>
            <a:r>
              <a:rPr lang="ar-SA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دیسک‌ها کندتر از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DRAM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هستند، عملکرد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swap 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بسیار وابسته به بهینه‌سازی دسترسی به دیسک است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794835-A72A-4AEF-B6EC-BD8CE85FBF47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4329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7">
            <a:extLst>
              <a:ext uri="{FF2B5EF4-FFF2-40B4-BE49-F238E27FC236}">
                <a16:creationId xmlns:a16="http://schemas.microsoft.com/office/drawing/2014/main" id="{DF69C08F-D0B7-4A7F-B4BC-CA12D73A0F7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509B2EB-74E1-4827-890E-11429954D163}" type="slidenum">
              <a:rPr lang="en-US" altLang="en-US">
                <a:latin typeface="Helvetica" panose="020B0604020202020204" pitchFamily="34" charset="0"/>
              </a:rPr>
              <a:pPr/>
              <a:t>19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131075" name="Rectangle 2">
            <a:extLst>
              <a:ext uri="{FF2B5EF4-FFF2-40B4-BE49-F238E27FC236}">
                <a16:creationId xmlns:a16="http://schemas.microsoft.com/office/drawing/2014/main" id="{503BE3B8-8709-416F-955A-C1B867F7227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6" name="Rectangle 3">
            <a:extLst>
              <a:ext uri="{FF2B5EF4-FFF2-40B4-BE49-F238E27FC236}">
                <a16:creationId xmlns:a16="http://schemas.microsoft.com/office/drawing/2014/main" id="{5E9933E8-7EB8-47B5-A34A-BA868C636A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7">
            <a:extLst>
              <a:ext uri="{FF2B5EF4-FFF2-40B4-BE49-F238E27FC236}">
                <a16:creationId xmlns:a16="http://schemas.microsoft.com/office/drawing/2014/main" id="{8261A532-F5D8-4423-97D9-51A759C325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40694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51271" indent="-288950" defTabSz="940694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55802" indent="-231160" defTabSz="940694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18122" indent="-231160" defTabSz="940694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80443" indent="-231160" defTabSz="940694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42764" indent="-231160" defTabSz="94069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3005084" indent="-231160" defTabSz="94069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67405" indent="-231160" defTabSz="94069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929725" indent="-231160" defTabSz="94069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04C4C77-1749-414B-A598-D337A43D5075}" type="slidenum">
              <a:rPr lang="en-US" altLang="en-US" smtClean="0">
                <a:latin typeface="Times New Roman" panose="02020603050405020304" pitchFamily="18" charset="0"/>
              </a:rPr>
              <a:pPr/>
              <a:t>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5D5FC33A-937F-4E68-B2B3-4B4BD24C08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5B2D7686-5433-4194-B42C-CF112404FA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>
            <a:extLst>
              <a:ext uri="{FF2B5EF4-FFF2-40B4-BE49-F238E27FC236}">
                <a16:creationId xmlns:a16="http://schemas.microsoft.com/office/drawing/2014/main" id="{116CDF5D-5DA4-4CFA-BCC7-390A2861EF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DEAABF19-B1BB-4598-B75E-B058130364E3}" type="slidenum">
              <a:rPr lang="en-US" altLang="en-US">
                <a:latin typeface="Helvetica" panose="020B0604020202020204" pitchFamily="34" charset="0"/>
              </a:rPr>
              <a:pPr/>
              <a:t>3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74755" name="Rectangle 2">
            <a:extLst>
              <a:ext uri="{FF2B5EF4-FFF2-40B4-BE49-F238E27FC236}">
                <a16:creationId xmlns:a16="http://schemas.microsoft.com/office/drawing/2014/main" id="{6FB5F106-41EE-4364-BF1E-20D5C6B2A4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>
            <a:extLst>
              <a:ext uri="{FF2B5EF4-FFF2-40B4-BE49-F238E27FC236}">
                <a16:creationId xmlns:a16="http://schemas.microsoft.com/office/drawing/2014/main" id="{0294DEFC-309C-4B8E-9AC7-318287BBAF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E4CBE908-8BB0-4DF6-A630-7278A1DB2F8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F12CC5BE-059E-4E33-A616-7566B8C50E03}" type="slidenum">
              <a:rPr lang="en-US" altLang="en-US">
                <a:latin typeface="Helvetica" panose="020B0604020202020204" pitchFamily="34" charset="0"/>
              </a:rPr>
              <a:pPr/>
              <a:t>4</a:t>
            </a:fld>
            <a:endParaRPr lang="en-US" altLang="en-US">
              <a:latin typeface="Helvetica" panose="020B0604020202020204" pitchFamily="34" charset="0"/>
            </a:endParaRPr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8C41B09B-CF38-410C-AB74-BB59838E0F4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0C60F9F9-E7B8-45A8-91CF-E2EF6341BF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531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>
            <a:extLst>
              <a:ext uri="{FF2B5EF4-FFF2-40B4-BE49-F238E27FC236}">
                <a16:creationId xmlns:a16="http://schemas.microsoft.com/office/drawing/2014/main" id="{0806A5ED-C467-4AEA-9812-402467782E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12A0E12-BA07-4AE4-BC56-89A634C74B53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7C93CCAD-CF77-4A0F-A4EA-2CCC4EE7858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177CD460-D5C2-4C4A-8ED0-FAA858EE83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>
            <a:extLst>
              <a:ext uri="{FF2B5EF4-FFF2-40B4-BE49-F238E27FC236}">
                <a16:creationId xmlns:a16="http://schemas.microsoft.com/office/drawing/2014/main" id="{19985237-F29D-46F2-B7D1-52309BA77B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642CBF61-81F4-49C3-A8C5-806243625942}" type="slidenum">
              <a:rPr lang="en-US" altLang="en-US">
                <a:latin typeface="Times New Roman" panose="02020603050405020304" pitchFamily="18" charset="0"/>
              </a:rPr>
              <a:pPr/>
              <a:t>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BC8A9037-6B05-4752-B700-A4D8A70ED3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E825B979-ACEC-4BAF-8188-ED4C7B16FE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>
            <a:extLst>
              <a:ext uri="{FF2B5EF4-FFF2-40B4-BE49-F238E27FC236}">
                <a16:creationId xmlns:a16="http://schemas.microsoft.com/office/drawing/2014/main" id="{DA1E5212-2C8E-4836-A457-10554ABE49B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B216A99-73B8-44FB-ADBA-F740BED6F869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CDA202B7-C2BE-4AC5-8B15-3B77C2AB4A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D117D557-0992-411A-A367-6F9B6B806E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>
            <a:extLst>
              <a:ext uri="{FF2B5EF4-FFF2-40B4-BE49-F238E27FC236}">
                <a16:creationId xmlns:a16="http://schemas.microsoft.com/office/drawing/2014/main" id="{4F43B272-059F-4616-A025-0693844117A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FDFB71D-5229-4BE0-8A74-727533DE33ED}" type="slidenum">
              <a:rPr lang="en-US" altLang="en-US">
                <a:latin typeface="Times New Roman" panose="02020603050405020304" pitchFamily="18" charset="0"/>
              </a:rPr>
              <a:pPr/>
              <a:t>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0C871141-38AD-4BC1-9F39-DB7439B1496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2FC9158E-A5A1-437E-8004-3F620F6375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>
            <a:extLst>
              <a:ext uri="{FF2B5EF4-FFF2-40B4-BE49-F238E27FC236}">
                <a16:creationId xmlns:a16="http://schemas.microsoft.com/office/drawing/2014/main" id="{722FD5C3-3D84-457A-9D0A-CDED592065E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C659578-AC4A-42F7-8CE8-ACFC0A700707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BBD8DC37-BD5F-442A-BDC1-F64543BCBA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27FDDF1-95F7-4419-BE7E-C29E918249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mailto:a0taghinezhad@gmail.com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F9054E9F-B0F7-4A1B-8874-547788B722C4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1B0B5327-705F-4338-8684-BE3C6B32B1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F9912C43-735E-4FCD-9C20-4B4E9F5D4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8B2B38F7-FF3D-4D34-8AF3-C5E2B22472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39D6487E-E59C-4825-A316-F9FD0074A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336699"/>
                </a:solidFill>
                <a:latin typeface="Helvetica" pitchFamily="-84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0BACFF7A-A989-4729-8688-C6C2FD0049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30500" cy="2460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336699"/>
                </a:solidFill>
                <a:latin typeface="Helvetica" pitchFamily="-84" charset="0"/>
              </a:rPr>
              <a:t>Operating System Concepts – 10</a:t>
            </a:r>
            <a:r>
              <a:rPr lang="en-US" altLang="en-US" sz="1000" b="1" baseline="30000" dirty="0">
                <a:solidFill>
                  <a:srgbClr val="336699"/>
                </a:solidFill>
                <a:latin typeface="Helvetica" pitchFamily="-84" charset="0"/>
              </a:rPr>
              <a:t>th</a:t>
            </a:r>
            <a:r>
              <a:rPr lang="en-US" altLang="en-US" sz="1000" b="1" dirty="0">
                <a:solidFill>
                  <a:srgbClr val="33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62320D51-40DC-47DF-B772-6310A5073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B4F18C78-A1C0-4229-859F-4A1EAA01B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4874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264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91027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10" name="Rectangle 9"/>
          <p:cNvSpPr/>
          <p:nvPr/>
        </p:nvSpPr>
        <p:spPr>
          <a:xfrm>
            <a:off x="-26671" y="6178558"/>
            <a:ext cx="9144001" cy="6794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marL="0" indent="0"/>
            <a:r>
              <a:rPr lang="en-US" sz="18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Website: </a:t>
            </a:r>
            <a:r>
              <a:rPr lang="en-US" sz="18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ataghinezhad</a:t>
            </a:r>
            <a:r>
              <a:rPr lang="en-US" sz="18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.github.io, Email:a0taghinezhad@gmail.com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15240"/>
            <a:ext cx="5475317" cy="6157952"/>
          </a:xfrm>
          <a:prstGeom prst="rect">
            <a:avLst/>
          </a:prstGeom>
          <a:solidFill>
            <a:schemeClr val="accent5">
              <a:lumMod val="7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9" y="1136"/>
            <a:ext cx="747712" cy="365760"/>
          </a:xfrm>
        </p:spPr>
        <p:txBody>
          <a:bodyPr/>
          <a:lstStyle>
            <a:lvl1pPr algn="r">
              <a:defRPr sz="1350">
                <a:solidFill>
                  <a:schemeClr val="bg1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 hasCustomPrompt="1"/>
          </p:nvPr>
        </p:nvSpPr>
        <p:spPr>
          <a:xfrm>
            <a:off x="-1" y="3941143"/>
            <a:ext cx="5040631" cy="2195473"/>
          </a:xfrm>
          <a:solidFill>
            <a:schemeClr val="accent6">
              <a:lumMod val="75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342900" indent="0" algn="ctr">
              <a:buNone/>
            </a:lvl2pPr>
            <a:lvl3pPr marL="685800" indent="0" algn="ctr">
              <a:buNone/>
            </a:lvl3pPr>
            <a:lvl4pPr marL="1028700" indent="0" algn="ctr">
              <a:buNone/>
            </a:lvl4pPr>
            <a:lvl5pPr marL="1371600" indent="0" algn="ctr">
              <a:buNone/>
            </a:lvl5pPr>
            <a:lvl6pPr marL="1714500" indent="0" algn="ctr">
              <a:buNone/>
            </a:lvl6pPr>
            <a:lvl7pPr marL="2057400" indent="0" algn="ctr">
              <a:buNone/>
            </a:lvl7pPr>
            <a:lvl8pPr marL="2400300" indent="0" algn="ctr">
              <a:buNone/>
            </a:lvl8pPr>
            <a:lvl9pPr marL="2743200" indent="0" algn="ctr">
              <a:buNone/>
            </a:lvl9pPr>
          </a:lstStyle>
          <a:p>
            <a:pPr marL="0" indent="0"/>
            <a:r>
              <a:rPr lang="en-US" sz="24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A. </a:t>
            </a:r>
            <a:r>
              <a:rPr lang="en-US" sz="2400" dirty="0" err="1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Taghinezhad</a:t>
            </a:r>
            <a:r>
              <a:rPr lang="en-US" sz="24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, Ph.D.</a:t>
            </a: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0" y="526792"/>
            <a:ext cx="5173884" cy="3345122"/>
          </a:xfrm>
        </p:spPr>
        <p:txBody>
          <a:bodyPr anchor="ctr">
            <a:normAutofit/>
          </a:bodyPr>
          <a:lstStyle>
            <a:lvl1pPr algn="ctr">
              <a:defRPr sz="3600" b="1" cap="none" spc="0">
                <a:ln w="10160">
                  <a:solidFill>
                    <a:schemeClr val="bg1">
                      <a:lumMod val="65000"/>
                    </a:schemeClr>
                  </a:solidFill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385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0595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835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8342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6935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498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391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7563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620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502C53CD-F3D0-4970-8364-2ED201BCF7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27225" y="402614"/>
            <a:ext cx="742670" cy="458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DB124D09-86E8-40B1-99F0-1209287C13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128219"/>
            <a:ext cx="1036732" cy="787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101563B5-6DEC-40C9-94C1-11A3E355C2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33853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97A89EDA-A1F4-4710-BBC1-A142F18D09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772795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7773D04D-003A-405C-9D9C-1709ED0561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7AA57875-966E-44EB-9268-6903F2C1DDAD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B805250A-2DE9-48CE-9970-F8DC7B1A99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5DF010FB-BF4A-4539-85F6-EF017614C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itchFamily="18" charset="0"/>
            </a:endParaRPr>
          </a:p>
        </p:txBody>
      </p:sp>
      <p:sp>
        <p:nvSpPr>
          <p:cNvPr id="1033" name="Text Box 9">
            <a:extLst>
              <a:ext uri="{FF2B5EF4-FFF2-40B4-BE49-F238E27FC236}">
                <a16:creationId xmlns:a16="http://schemas.microsoft.com/office/drawing/2014/main" id="{F35EB3C6-158A-401E-AF69-45BFE965FB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147" y="6613525"/>
            <a:ext cx="447558" cy="24622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6699"/>
                </a:solidFill>
                <a:latin typeface="Helvetica" charset="0"/>
              </a:rPr>
              <a:t>5.</a:t>
            </a:r>
            <a:fld id="{4EB6AB46-21AB-49DC-9DBD-606B37BEB33B}" type="slidenum">
              <a:rPr lang="en-US" altLang="en-US" sz="1000" b="1" smtClean="0">
                <a:solidFill>
                  <a:srgbClr val="006699"/>
                </a:solidFill>
                <a:latin typeface="Helvetica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6699"/>
              </a:solidFill>
              <a:latin typeface="Helvetica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D78F82E7-FC4D-4DEF-BAC0-15DF6AAD70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0516" y="6595087"/>
            <a:ext cx="2713038" cy="2444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fa-IR" altLang="en-US" sz="1000" b="1" dirty="0">
                <a:solidFill>
                  <a:srgbClr val="006699"/>
                </a:solidFill>
                <a:latin typeface="Helvetica" pitchFamily="-84" charset="0"/>
                <a:cs typeface="B Nazanin" panose="00000400000000000000" pitchFamily="2" charset="-78"/>
              </a:rPr>
              <a:t>دکتر احمد تقی نژاد ۲۰۲۴</a:t>
            </a:r>
            <a:endParaRPr lang="en-US" altLang="en-US" sz="1000" b="1" dirty="0">
              <a:solidFill>
                <a:srgbClr val="006699"/>
              </a:solidFill>
              <a:latin typeface="Helvetica" pitchFamily="-84" charset="0"/>
              <a:cs typeface="B Nazanin" panose="00000400000000000000" pitchFamily="2" charset="-78"/>
            </a:endParaRP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A47C3AE5-5C42-45F2-A307-C022C640A4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595087"/>
            <a:ext cx="2125903" cy="246221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fa-IR" altLang="en-US" sz="1000" b="1" dirty="0">
                <a:solidFill>
                  <a:srgbClr val="006699"/>
                </a:solidFill>
                <a:latin typeface="Helvetica" pitchFamily="-84" charset="0"/>
                <a:cs typeface="B Nazanin" panose="00000400000000000000" pitchFamily="2" charset="-78"/>
              </a:rPr>
              <a:t>مفاهیم سیستم عامل نسخه ۱۰- سیلبرشاتس</a:t>
            </a:r>
            <a:endParaRPr lang="en-US" altLang="en-US" sz="1000" b="1" dirty="0">
              <a:solidFill>
                <a:srgbClr val="006699"/>
              </a:solidFill>
              <a:latin typeface="Helvetica" pitchFamily="-84" charset="0"/>
              <a:cs typeface="B Nazanin" panose="00000400000000000000" pitchFamily="2" charset="-78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84A52AF-7066-4C64-9EB8-E7C40085EAD1}"/>
              </a:ext>
            </a:extLst>
          </p:cNvPr>
          <p:cNvSpPr/>
          <p:nvPr userDrawn="1"/>
        </p:nvSpPr>
        <p:spPr bwMode="auto">
          <a:xfrm>
            <a:off x="-40341" y="6243823"/>
            <a:ext cx="9144000" cy="663389"/>
          </a:xfrm>
          <a:custGeom>
            <a:avLst/>
            <a:gdLst>
              <a:gd name="connsiteX0" fmla="*/ 649468 w 10114548"/>
              <a:gd name="connsiteY0" fmla="*/ 13955 h 584481"/>
              <a:gd name="connsiteX1" fmla="*/ 649468 w 10114548"/>
              <a:gd name="connsiteY1" fmla="*/ 542873 h 584481"/>
              <a:gd name="connsiteX2" fmla="*/ 9354198 w 10114548"/>
              <a:gd name="connsiteY2" fmla="*/ 542873 h 584481"/>
              <a:gd name="connsiteX3" fmla="*/ 9667962 w 10114548"/>
              <a:gd name="connsiteY3" fmla="*/ 480120 h 584481"/>
              <a:gd name="connsiteX4" fmla="*/ 963233 w 10114548"/>
              <a:gd name="connsiteY4" fmla="*/ 533908 h 584481"/>
              <a:gd name="connsiteX5" fmla="*/ 774974 w 10114548"/>
              <a:gd name="connsiteY5" fmla="*/ 184284 h 584481"/>
              <a:gd name="connsiteX6" fmla="*/ 649468 w 10114548"/>
              <a:gd name="connsiteY6" fmla="*/ 13955 h 584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14548" h="584481">
                <a:moveTo>
                  <a:pt x="649468" y="13955"/>
                </a:moveTo>
                <a:cubicBezTo>
                  <a:pt x="628550" y="73720"/>
                  <a:pt x="-801320" y="454720"/>
                  <a:pt x="649468" y="542873"/>
                </a:cubicBezTo>
                <a:cubicBezTo>
                  <a:pt x="2100256" y="631026"/>
                  <a:pt x="7851116" y="553332"/>
                  <a:pt x="9354198" y="542873"/>
                </a:cubicBezTo>
                <a:cubicBezTo>
                  <a:pt x="10857280" y="532414"/>
                  <a:pt x="9667962" y="480120"/>
                  <a:pt x="9667962" y="480120"/>
                </a:cubicBezTo>
                <a:lnTo>
                  <a:pt x="963233" y="533908"/>
                </a:lnTo>
                <a:cubicBezTo>
                  <a:pt x="-518932" y="484602"/>
                  <a:pt x="819798" y="267955"/>
                  <a:pt x="774974" y="184284"/>
                </a:cubicBezTo>
                <a:cubicBezTo>
                  <a:pt x="730151" y="100613"/>
                  <a:pt x="670386" y="-45810"/>
                  <a:pt x="649468" y="13955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10800000" scaled="1"/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159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6" r:id="rId1"/>
    <p:sldLayoutId id="2147484147" r:id="rId2"/>
    <p:sldLayoutId id="2147484148" r:id="rId3"/>
    <p:sldLayoutId id="2147484149" r:id="rId4"/>
    <p:sldLayoutId id="2147484150" r:id="rId5"/>
    <p:sldLayoutId id="2147484151" r:id="rId6"/>
    <p:sldLayoutId id="2147484152" r:id="rId7"/>
    <p:sldLayoutId id="2147484153" r:id="rId8"/>
    <p:sldLayoutId id="2147484154" r:id="rId9"/>
    <p:sldLayoutId id="2147484155" r:id="rId10"/>
    <p:sldLayoutId id="2147484156" r:id="rId11"/>
    <p:sldLayoutId id="2147484157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MS PGothic" panose="020B0600070205080204" pitchFamily="34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MS PGothic" panose="020B0600070205080204" pitchFamily="34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60CEF4-0835-4317-BDEB-A5571B14B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7B35CAD-C853-45BE-BF0D-F746ACC4A2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A. </a:t>
            </a:r>
            <a:r>
              <a:rPr lang="en-US" dirty="0" err="1"/>
              <a:t>Taghinezhad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92F418E-BA19-4F07-9634-49890018C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10207" y="977462"/>
            <a:ext cx="5250836" cy="2804745"/>
          </a:xfrm>
        </p:spPr>
        <p:txBody>
          <a:bodyPr/>
          <a:lstStyle/>
          <a:p>
            <a:r>
              <a:rPr lang="fa-IR" b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B Koodak" panose="00000700000000000000" pitchFamily="2" charset="-78"/>
              </a:rPr>
              <a:t>سیستم‌عامل</a:t>
            </a:r>
            <a:endParaRPr lang="en-US" b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B Koodak" panose="00000700000000000000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9A858C-7C9A-4398-B7CD-2DD5002CA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121" y="0"/>
            <a:ext cx="4457879" cy="6206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172332-60AA-47D6-8689-58ADEA173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8848" y="4173850"/>
            <a:ext cx="1863152" cy="186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7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EC97A93C-1953-4F34-B4B3-919ADF2913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39554"/>
            <a:ext cx="7840663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SCAN</a:t>
            </a:r>
          </a:p>
        </p:txBody>
      </p:sp>
      <p:sp>
        <p:nvSpPr>
          <p:cNvPr id="38914" name="Rectangle 3">
            <a:extLst>
              <a:ext uri="{FF2B5EF4-FFF2-40B4-BE49-F238E27FC236}">
                <a16:creationId xmlns:a16="http://schemas.microsoft.com/office/drawing/2014/main" id="{DDE1682A-9086-4A7F-94A9-B594F19563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82757" y="815817"/>
            <a:ext cx="7658422" cy="4530725"/>
          </a:xfrm>
        </p:spPr>
        <p:txBody>
          <a:bodyPr/>
          <a:lstStyle/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الگوریتم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SCAN</a:t>
            </a:r>
            <a:r>
              <a:rPr lang="ar-SA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، هد دیسک مثل آسانسور عمل می‌کند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  <a:tab pos="914400" algn="l"/>
              </a:tabLst>
            </a:pPr>
            <a:r>
              <a:rPr lang="ar-SA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از یک سمت شروع می‌کند (اینجا از موقعیت 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53 </a:t>
            </a:r>
            <a:r>
              <a:rPr lang="ar-SA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به سمت چپ</a:t>
            </a: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( </a:t>
            </a:r>
            <a:r>
              <a:rPr lang="ar-SA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تمام درخواست‌های سر راهش را انجام می‌دهد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457200" algn="l"/>
                <a:tab pos="914400" algn="l"/>
              </a:tabLst>
            </a:pPr>
            <a:r>
              <a:rPr lang="ar-SA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سپس جهت را عوض می‌کند و در مسیر برگشت، بقیه‌ی درخواست‌ها را سرویس می‌دهد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6">
            <a:extLst>
              <a:ext uri="{FF2B5EF4-FFF2-40B4-BE49-F238E27FC236}">
                <a16:creationId xmlns:a16="http://schemas.microsoft.com/office/drawing/2014/main" id="{0BEC75BD-0894-F660-DB64-902E1C080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98" y="3081179"/>
            <a:ext cx="4786014" cy="3609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9C18D2-D8AF-CD94-74CA-DE9BDC03C2CA}"/>
              </a:ext>
            </a:extLst>
          </p:cNvPr>
          <p:cNvSpPr txBox="1"/>
          <p:nvPr/>
        </p:nvSpPr>
        <p:spPr>
          <a:xfrm>
            <a:off x="5652654" y="3429000"/>
            <a:ext cx="3491345" cy="2074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مجموع حرکت هد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208 </a:t>
            </a:r>
            <a:r>
              <a:rPr lang="ar-SA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سیلندر</a:t>
            </a:r>
            <a:b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خیلی بهینه‌تر از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FCFS </a:t>
            </a:r>
            <a:r>
              <a:rPr lang="ar-SA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که </a:t>
            </a:r>
            <a:r>
              <a:rPr lang="fa-IR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۶۴۰</a:t>
            </a:r>
            <a:r>
              <a:rPr lang="ar-SA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بود</a:t>
            </a:r>
            <a:endParaRPr lang="en-US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DC529AF9-2849-4CD2-99E6-B06031D65E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96264" y="239554"/>
            <a:ext cx="7869238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C-SCAN</a:t>
            </a:r>
          </a:p>
        </p:txBody>
      </p:sp>
      <p:sp>
        <p:nvSpPr>
          <p:cNvPr id="43010" name="Rectangle 3">
            <a:extLst>
              <a:ext uri="{FF2B5EF4-FFF2-40B4-BE49-F238E27FC236}">
                <a16:creationId xmlns:a16="http://schemas.microsoft.com/office/drawing/2014/main" id="{459D25E2-F9FB-4154-91C3-345A345B7B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9000" y="1138238"/>
            <a:ext cx="7676502" cy="4530725"/>
          </a:xfrm>
        </p:spPr>
        <p:txBody>
          <a:bodyPr/>
          <a:lstStyle/>
          <a:p>
            <a:pPr marL="457200" marR="0" indent="-228600" algn="r" rtl="1">
              <a:lnSpc>
                <a:spcPct val="115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🔹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 </a:t>
            </a: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C-SCAN</a:t>
            </a:r>
            <a:r>
              <a:rPr lang="ar-SA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، هد دیسک فقط در یک جهت درخواست‌ها را بررسی می‌کند (مثلاً از چپ به راست)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b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en-US" sz="2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🔹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وقتی به انتهای دیسک رسید، بدون انجام هیچ کاری، سریع به ابتدای دیسک برمی‌گردد و دوباره شروع می‌کند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</a:p>
          <a:p>
            <a:pPr marL="457200" marR="0" indent="-228600" algn="r" rtl="1">
              <a:lnSpc>
                <a:spcPct val="115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ar-SA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ویژگی‌ها</a:t>
            </a:r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زمان انتظار </a:t>
            </a:r>
            <a:r>
              <a:rPr lang="ar-SA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یکنواخت‌تر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نسبت به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SCAN 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فراهم می‌کند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دیسک مثل یک </a:t>
            </a:r>
            <a:r>
              <a:rPr lang="ar-SA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لیست حلقه‌ای</a:t>
            </a: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در نظر گرفته می‌شود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 مسیر برگشت، هد </a:t>
            </a:r>
            <a:r>
              <a:rPr lang="ar-SA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هیچ درخواستی را انجام نمی‌دهد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457200" marR="0" indent="-228600" algn="r" rtl="1">
              <a:lnSpc>
                <a:spcPct val="115000"/>
              </a:lnSpc>
              <a:spcAft>
                <a:spcPts val="800"/>
              </a:spcAft>
              <a:tabLst>
                <a:tab pos="457200" algn="l"/>
              </a:tabLst>
            </a:pPr>
            <a:endParaRPr lang="en-US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>
            <a:extLst>
              <a:ext uri="{FF2B5EF4-FFF2-40B4-BE49-F238E27FC236}">
                <a16:creationId xmlns:a16="http://schemas.microsoft.com/office/drawing/2014/main" id="{88C7F9DD-6BAD-490F-BC7C-400ED9C1A2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47880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C-SCAN (Cont.)</a:t>
            </a:r>
          </a:p>
        </p:txBody>
      </p:sp>
      <p:pic>
        <p:nvPicPr>
          <p:cNvPr id="45058" name="Picture 4">
            <a:extLst>
              <a:ext uri="{FF2B5EF4-FFF2-40B4-BE49-F238E27FC236}">
                <a16:creationId xmlns:a16="http://schemas.microsoft.com/office/drawing/2014/main" id="{0D8AE4FC-A80E-41F5-96B7-27F3CDE0B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" t="3731" r="925" b="3731"/>
          <a:stretch>
            <a:fillRect/>
          </a:stretch>
        </p:blipFill>
        <p:spPr bwMode="auto">
          <a:xfrm>
            <a:off x="557645" y="1954007"/>
            <a:ext cx="5802313" cy="409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cmpd="dbl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E03253-A6A4-E63B-0E2E-7C3F3DC5CE23}"/>
              </a:ext>
            </a:extLst>
          </p:cNvPr>
          <p:cNvSpPr txBox="1"/>
          <p:nvPr/>
        </p:nvSpPr>
        <p:spPr>
          <a:xfrm>
            <a:off x="6538088" y="4090348"/>
            <a:ext cx="24344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SA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تعداد کل سیلندرها = </a:t>
            </a:r>
            <a:r>
              <a:rPr lang="fa-IR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۲۰۰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>
            <a:extLst>
              <a:ext uri="{FF2B5EF4-FFF2-40B4-BE49-F238E27FC236}">
                <a16:creationId xmlns:a16="http://schemas.microsoft.com/office/drawing/2014/main" id="{AEE4FCEB-1379-4084-B21B-F814F049A1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4200" y="244123"/>
            <a:ext cx="8404225" cy="576262"/>
          </a:xfrm>
        </p:spPr>
        <p:txBody>
          <a:bodyPr/>
          <a:lstStyle/>
          <a:p>
            <a:pPr eaLnBrk="1" hangingPunct="1"/>
            <a:r>
              <a:rPr lang="en-US" altLang="en-US" sz="3000" dirty="0"/>
              <a:t>Selecting a Disk-Scheduling Algorithm</a:t>
            </a:r>
          </a:p>
        </p:txBody>
      </p:sp>
      <p:sp>
        <p:nvSpPr>
          <p:cNvPr id="47106" name="Rectangle 3">
            <a:extLst>
              <a:ext uri="{FF2B5EF4-FFF2-40B4-BE49-F238E27FC236}">
                <a16:creationId xmlns:a16="http://schemas.microsoft.com/office/drawing/2014/main" id="{8C147D62-E0B6-4973-B881-95B0480304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84200" y="1081088"/>
            <a:ext cx="7975600" cy="4530725"/>
          </a:xfrm>
        </p:spPr>
        <p:txBody>
          <a:bodyPr/>
          <a:lstStyle/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24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📌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انتخاب الگوریتم زمان‌بندی دیسک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(Disk Scheduling)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SSTF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(نزدیک‌ترین درخواست): ساده و محبوب است، اما ممکن است منجر به گرسنگی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(starvation)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شود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SCAN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C-SCAN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برای سیستم‌هایی با بار سنگین روی دیسک بهترند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گرسنگی کمتر، اما باز هم ممکن است رخ دهد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9D6749-31DC-B5FB-36BC-60A7CBFE6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>
            <a:extLst>
              <a:ext uri="{FF2B5EF4-FFF2-40B4-BE49-F238E27FC236}">
                <a16:creationId xmlns:a16="http://schemas.microsoft.com/office/drawing/2014/main" id="{6C9E2E7C-9438-A6E4-FCD3-EEE7402401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90563" y="242306"/>
            <a:ext cx="7996237" cy="576262"/>
          </a:xfrm>
        </p:spPr>
        <p:txBody>
          <a:bodyPr/>
          <a:lstStyle/>
          <a:p>
            <a:pPr marL="0" marR="0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32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💾</a:t>
            </a:r>
            <a:r>
              <a:rPr lang="en-US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مدیریت دستگاه ذخیره‌سازی</a:t>
            </a:r>
            <a:r>
              <a:rPr lang="en-US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fa-IR" sz="3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(ادامه)</a:t>
            </a:r>
            <a:endParaRPr lang="en-US" sz="3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250" name="Rectangle 3">
            <a:extLst>
              <a:ext uri="{FF2B5EF4-FFF2-40B4-BE49-F238E27FC236}">
                <a16:creationId xmlns:a16="http://schemas.microsoft.com/office/drawing/2014/main" id="{D48685FD-6E9E-FD7D-1154-2490A40918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4550" y="1157288"/>
            <a:ext cx="7692960" cy="4530725"/>
          </a:xfrm>
        </p:spPr>
        <p:txBody>
          <a:bodyPr/>
          <a:lstStyle/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فرمت سطح پایین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(Low-Level Formatting):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تقسیم دیسک به سکتورها شامل داده، اطلاعات سربرگ، و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ECC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معمولاً </a:t>
            </a:r>
            <a:r>
              <a:rPr lang="fa-IR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۵۱۲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بایت، ولی قابل تغییر است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فرمت منطقی یا ساخت فایل‌سیستم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دیسک به پارتیشن‌هایی با سیلندرهای مجزا تقسیم می‌شود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فایل‌سیستم‌ها برای بهره‌وری، بلاک‌ها را به کلاستر گروه‌بندی می‌کنند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I/O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دیسک با بلاک، ولی فایل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I/O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با کلاستر انجام می‌شود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16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>
            <a:extLst>
              <a:ext uri="{FF2B5EF4-FFF2-40B4-BE49-F238E27FC236}">
                <a16:creationId xmlns:a16="http://schemas.microsoft.com/office/drawing/2014/main" id="{41371905-38D3-40B0-A7EC-D34187931D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90469" y="241334"/>
            <a:ext cx="8229600" cy="576262"/>
          </a:xfrm>
        </p:spPr>
        <p:txBody>
          <a:bodyPr/>
          <a:lstStyle/>
          <a:p>
            <a:r>
              <a:rPr lang="en-US" altLang="en-US" dirty="0"/>
              <a:t>Storage Device Management (cont.)</a:t>
            </a:r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EC594FDB-8832-9F4D-A366-1CD2F4D74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162" y="1154730"/>
            <a:ext cx="7855923" cy="4867275"/>
          </a:xfrm>
        </p:spPr>
        <p:txBody>
          <a:bodyPr/>
          <a:lstStyle/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پارتیشن ریشه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(Root)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شامل سیستم‌عامل است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دیگر پارتیشن‌ها می‌توانند سیستم‌عامل‌های دیگر یا فایل‌سیستم‌های متفاوت یا حتی فضای خام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(raw)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باشند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هنگام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mount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کردن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صحت اطلاعات فایل‌سیستم بررسی می‌شود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(metadata)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اگر درست بود،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mount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می‌شود، اگر نه تلاش دوباره یا اصلاح انجام می‌شود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Boot Block: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می‌تواند به سیستم‌عامل یا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boot loader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اشاره کند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یا برنامه‌ای برای راه‌اندازی چند سیستم‌عامل باشد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4B767-9D57-A13D-C9D3-26824F7BF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>
            <a:extLst>
              <a:ext uri="{FF2B5EF4-FFF2-40B4-BE49-F238E27FC236}">
                <a16:creationId xmlns:a16="http://schemas.microsoft.com/office/drawing/2014/main" id="{ADABF847-A19E-CB10-0B68-370BA12991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49190" y="242306"/>
            <a:ext cx="7996237" cy="576262"/>
          </a:xfrm>
        </p:spPr>
        <p:txBody>
          <a:bodyPr/>
          <a:lstStyle/>
          <a:p>
            <a:pPr marL="0" marR="0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راه‌اندازی سیستم از دیسک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(Booting)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322" name="Rectangle 3">
            <a:extLst>
              <a:ext uri="{FF2B5EF4-FFF2-40B4-BE49-F238E27FC236}">
                <a16:creationId xmlns:a16="http://schemas.microsoft.com/office/drawing/2014/main" id="{04395628-1F51-202B-765C-B404D4743B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63774" y="1037230"/>
            <a:ext cx="8681654" cy="5392599"/>
          </a:xfrm>
        </p:spPr>
        <p:txBody>
          <a:bodyPr/>
          <a:lstStyle/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🔸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دسترسی خام به دیسک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برخی برنامه‌ها مانند پایگاه‌های داده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(Databases)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ترجیح می‌دهند مستقیماً به دیسک دسترسی داشته باشند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 این حالت، سیستم‌عامل کنار گذاشته می‌شود و برنامه خودش مدیریت بلاک‌ها را انجام می‌دهد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🔸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Boot Block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بلوک راه‌انداز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برای راه‌اندازی سیستم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(Boot)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استفاده می‌شود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کد بوت‌استرپ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(bootstrap code)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ROM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یا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firmware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ذخیره می‌شود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کد لودر بوت‌استرپ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(Bootstrap Loader)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boot block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واقع در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boot partition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ذخیره می‌شود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وظیفه آن: بارگذاری کرنل از دیسک به حافظه و شروع اجرای سیستم‌عامل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395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>
            <a:extLst>
              <a:ext uri="{FF2B5EF4-FFF2-40B4-BE49-F238E27FC236}">
                <a16:creationId xmlns:a16="http://schemas.microsoft.com/office/drawing/2014/main" id="{081C65AD-451C-4425-BE1A-BC0C489CE2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49190" y="242306"/>
            <a:ext cx="799623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Device Storage Management (Cont.)</a:t>
            </a:r>
          </a:p>
        </p:txBody>
      </p:sp>
      <p:sp>
        <p:nvSpPr>
          <p:cNvPr id="56322" name="Rectangle 3">
            <a:extLst>
              <a:ext uri="{FF2B5EF4-FFF2-40B4-BE49-F238E27FC236}">
                <a16:creationId xmlns:a16="http://schemas.microsoft.com/office/drawing/2014/main" id="{F6AFB42B-5C5B-4BF7-B644-21150D63A4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76600" y="948582"/>
            <a:ext cx="5693409" cy="5667111"/>
          </a:xfrm>
        </p:spPr>
        <p:txBody>
          <a:bodyPr/>
          <a:lstStyle/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🔸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MBR (Master Boot Record):</a:t>
            </a: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اولین سکتور دیسک (معمولاً 512 بایت)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شامل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:Boot Code: </a:t>
            </a: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کدی که اجرا می‌شود تا سیستم‌عامل را راه‌اندازی کند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Partition Table: </a:t>
            </a: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اطلاعات مربوط به </a:t>
            </a:r>
            <a:r>
              <a:rPr lang="fa-IR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۴</a:t>
            </a: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پارتیشن اصلی دیسک را نگه می‌دارد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MBR </a:t>
            </a: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مشخص می‌کند کدام پارتیشن بوت است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fa-IR" b="1" kern="100" dirty="0">
                <a:latin typeface="Segoe UI Emoji" panose="020B0502040204020203" pitchFamily="34" charset="0"/>
                <a:ea typeface="Aptos" panose="020B0004020202020204" pitchFamily="34" charset="0"/>
                <a:cs typeface="Arial" panose="020B0604020202020204" pitchFamily="34" charset="0"/>
              </a:rPr>
              <a:t>مدیریت بلوک‌های خراب: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روش‌هایی مانند 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sector sparing </a:t>
            </a: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برای مقابله با سکتورهای خراب به‌کار می‌رود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سکتور خراب از دور خارج شده و سکتور جایگزین اختصاص داده می‌شود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 algn="r" rtl="1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معمولاً توسط سخت‌افزار دیسک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(firmware) </a:t>
            </a: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انجام می‌شود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6323" name="Picture 5">
            <a:extLst>
              <a:ext uri="{FF2B5EF4-FFF2-40B4-BE49-F238E27FC236}">
                <a16:creationId xmlns:a16="http://schemas.microsoft.com/office/drawing/2014/main" id="{836D1A4C-0928-4D30-800B-FDF920320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2556669"/>
            <a:ext cx="3138488" cy="234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59E62C-271F-6BFA-99BE-0A2B97C70FBF}"/>
              </a:ext>
            </a:extLst>
          </p:cNvPr>
          <p:cNvSpPr txBox="1"/>
          <p:nvPr/>
        </p:nvSpPr>
        <p:spPr>
          <a:xfrm>
            <a:off x="342900" y="5229225"/>
            <a:ext cx="260667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ar-SA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تصویر بالا ساختار ابتدایی دیسک را نشان می‌دهد که شامل </a:t>
            </a: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MBR (Master Boot Record) </a:t>
            </a:r>
            <a:r>
              <a:rPr lang="ar-SA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 چهار پارتیشن است. 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D64B07-810E-05C9-C7BB-344FBCED0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>
            <a:extLst>
              <a:ext uri="{FF2B5EF4-FFF2-40B4-BE49-F238E27FC236}">
                <a16:creationId xmlns:a16="http://schemas.microsoft.com/office/drawing/2014/main" id="{8DD49245-EB96-D44D-B738-81ECFB4041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41336"/>
            <a:ext cx="8229600" cy="576262"/>
          </a:xfrm>
        </p:spPr>
        <p:txBody>
          <a:bodyPr/>
          <a:lstStyle/>
          <a:p>
            <a:r>
              <a:rPr lang="en-US" altLang="en-US" dirty="0"/>
              <a:t>Swap-Space Management</a:t>
            </a:r>
          </a:p>
        </p:txBody>
      </p:sp>
      <p:sp>
        <p:nvSpPr>
          <p:cNvPr id="58370" name="Content Placeholder 2">
            <a:extLst>
              <a:ext uri="{FF2B5EF4-FFF2-40B4-BE49-F238E27FC236}">
                <a16:creationId xmlns:a16="http://schemas.microsoft.com/office/drawing/2014/main" id="{C70C2696-84AE-DD39-93A4-B30CEA45F67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42596" y="1041400"/>
            <a:ext cx="8444203" cy="4867275"/>
          </a:xfrm>
        </p:spPr>
        <p:txBody>
          <a:bodyPr/>
          <a:lstStyle/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مدیریت فضای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Swap : 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وقتی حافظه اصلی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(DRAM) 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برای اجرای تمام فرایندها کافی نیست، سیستم‌عامل از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swap space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برای ذخیره موقت داده‌ها (کل فرایند یا صفحات مجزا) در دیسک استفاده می‌کند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🔹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Swap Partition / Swap File: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محل فیزیکی ذخیره داده‌های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swap.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می‌تواند یک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پارتیشن جداگانه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باشد (سریع‌تر)، یا یک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فایل معمولی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در سیستم فایل (راحت‌تر برای افزودن)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به قسمت‌های مساوی به نام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page slot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تقسیم می‌شود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🔹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Swap Map: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یک آرایه‌ای از اعداد است که مشخص می‌کند هر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page slot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چند بار استفاده شده یا آزاد است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عدد 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0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یعنی آن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slot </a:t>
            </a:r>
            <a:r>
              <a:rPr lang="ar-SA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خالی است</a:t>
            </a: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fa-IR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غیر صفر در حال استفاده بودن است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B Nazanin" panose="00000400000000000000" pitchFamily="2" charset="-78"/>
            </a:endParaRP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8371" name="Picture 2">
            <a:extLst>
              <a:ext uri="{FF2B5EF4-FFF2-40B4-BE49-F238E27FC236}">
                <a16:creationId xmlns:a16="http://schemas.microsoft.com/office/drawing/2014/main" id="{9E5C7C47-C9D7-F696-FDF1-3E154F128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844956"/>
            <a:ext cx="4464043" cy="1623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6528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10ABA6F6-3348-45EF-9241-C55F4F2E5F8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End of Chapter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2">
            <a:extLst>
              <a:ext uri="{FF2B5EF4-FFF2-40B4-BE49-F238E27FC236}">
                <a16:creationId xmlns:a16="http://schemas.microsoft.com/office/drawing/2014/main" id="{DFA84464-F8AB-4CD4-8982-CE48FC8A6BA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808038"/>
            <a:ext cx="7772400" cy="2128837"/>
          </a:xfrm>
        </p:spPr>
        <p:txBody>
          <a:bodyPr/>
          <a:lstStyle/>
          <a:p>
            <a:pPr eaLnBrk="1" hangingPunct="1"/>
            <a:r>
              <a:rPr lang="fa-IR" altLang="en-US" dirty="0">
                <a:cs typeface="B Nazanin" panose="00000400000000000000" pitchFamily="2" charset="-78"/>
              </a:rPr>
              <a:t>فصل ۱۰: </a:t>
            </a:r>
            <a:r>
              <a:rPr lang="fa-IR" dirty="0">
                <a:cs typeface="B Nazanin" panose="00000400000000000000" pitchFamily="2" charset="-78"/>
              </a:rPr>
              <a:t>سیستم‌های ذخیره‌سازی حجیم</a:t>
            </a:r>
            <a:endParaRPr lang="en-US" altLang="en-US" dirty="0">
              <a:cs typeface="B Nazanin" panose="00000400000000000000" pitchFamily="2" charset="-7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8CB8D04B-AD7F-49A8-9388-3AF72B45C9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8054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Objectives</a:t>
            </a:r>
            <a:r>
              <a:rPr lang="ar-SA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اهداف</a:t>
            </a:r>
            <a:endParaRPr lang="en-US" altLang="en-US" dirty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3B5605CA-B522-4E77-8066-64E7764355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0425" y="804317"/>
            <a:ext cx="8087943" cy="4897984"/>
          </a:xfrm>
        </p:spPr>
        <p:txBody>
          <a:bodyPr/>
          <a:lstStyle/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ساختار فیزیکی دستگاه‌های ذخیره‌سازی ثانویه و تأثیر ساختار بر کاربردها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b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دستگاه‌های ذخیره‌سازی ثانویه مثل هارد دیسک‌ها، 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SSD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ها و نوارهای مغناطیسی، از بخش‌های مختلفی مثل دیسک‌ها، هدها، مدارهای کنترل و حافظه‌های فلش تشکیل شده‌اند. ساختار فیزیکی هر دستگاه تعیین می‌کند که سرعت خواندن/نوشتن، دوام، ظرفیت و نحوه استفاده‌اش چگونه باشد. مثلا هارد دیسک‌ها به‌خاطر قطعات مکانیکی‌شان کندتر از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SSD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ها هستند ولی ظرفیت بالاتری دارند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ویژگی‌های عملکردی دستگاه‌های ذخیره‌سازی حجیم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b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سرعت انتقال داده، زمان دسترسی، نرخ خطا، و مصرف انرژی از مهم‌ترین ویژگی‌ها هستند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 SSD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ها سرعت و دوام بالاتری دارند، ولی گران‌ترند؛ هارد دیسک‌ها ارزان‌ترند ولی کندتر و آسیب‌پذیرتر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ارزیابی الگوریتم‌های زمان‌بندی ورودی/خروجی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(I/O scheduling):</a:t>
            </a:r>
            <a:b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الگوریتم‌هایی مثل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FCFS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، 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SSTF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، 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SCAN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C-SCAN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برای بهینه‌سازی زمان دسترسی و کارایی استفاده می‌شوند. این الگوریتم‌ها ترتیب درخواست‌ها را طوری تنظیم می‌کنند که هد دستگاه حداقل جابجا شود و عملکرد افزایش یابد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>
            <a:extLst>
              <a:ext uri="{FF2B5EF4-FFF2-40B4-BE49-F238E27FC236}">
                <a16:creationId xmlns:a16="http://schemas.microsoft.com/office/drawing/2014/main" id="{14E85D12-A179-49DD-AB72-1C6EAAF20E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60450" y="228830"/>
            <a:ext cx="6764338" cy="576262"/>
          </a:xfrm>
        </p:spPr>
        <p:txBody>
          <a:bodyPr/>
          <a:lstStyle/>
          <a:p>
            <a:pPr eaLnBrk="1" hangingPunct="1"/>
            <a:r>
              <a:rPr lang="fa-IR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پیش زمینه</a:t>
            </a:r>
            <a:endParaRPr lang="en-US" altLang="en-US" dirty="0"/>
          </a:p>
        </p:txBody>
      </p:sp>
      <p:sp>
        <p:nvSpPr>
          <p:cNvPr id="6147" name="Rectangle 1027">
            <a:extLst>
              <a:ext uri="{FF2B5EF4-FFF2-40B4-BE49-F238E27FC236}">
                <a16:creationId xmlns:a16="http://schemas.microsoft.com/office/drawing/2014/main" id="{3919CD36-C961-4D2E-8F87-B9EA333CBE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98371" y="1001073"/>
            <a:ext cx="8303272" cy="5438730"/>
          </a:xfrm>
        </p:spPr>
        <p:txBody>
          <a:bodyPr/>
          <a:lstStyle/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بیشتر حافظه‌های جانبی توی کامپیوترهای امروزی از هارد دیسک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(HDD)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 حافظه‌های غیرفرّار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(NVM)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هستن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HDD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یه دیسک چرخون با پوشش مغناطیسی داره که زیر هدهای خوندن/نوشتن حرکت می‌کنه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سرعت چرخش دیسک حدود </a:t>
            </a:r>
            <a:r>
              <a:rPr lang="fa-IR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۶۰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تا </a:t>
            </a:r>
            <a:r>
              <a:rPr lang="fa-IR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۲۵۰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دور در ثانیه‌ست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نرخ انتقال یعنی سرعت جابه‌جایی داده بین دیسک و کامپیوتر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زمان دسترسی تصادفی شامل دو بخشه: زمان حرکت بازوی دیسک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(seek time)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 زمان چرخیدن تا رسیدن سکتور مورد نظر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(rotational latency).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اگه هد با سطح دیسک برخورد کنه، بهش می‌گن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"head crash"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که خیلی بده و ممکنه داده‌ها از بین برن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بعضی دیسک‌ها قابل جداشدنن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25685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10_01.pdf">
            <a:extLst>
              <a:ext uri="{FF2B5EF4-FFF2-40B4-BE49-F238E27FC236}">
                <a16:creationId xmlns:a16="http://schemas.microsoft.com/office/drawing/2014/main" id="{8B6BBF1E-D025-8BFA-45A9-E95C177EE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66" y="3710109"/>
            <a:ext cx="3578121" cy="291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ACAB1D-A7FA-056A-C5A6-A217F92F8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Moving-head Disk Mechanism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6E0FD-0B87-F198-22D4-426B86DC7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3226" y="810115"/>
            <a:ext cx="7422727" cy="4530725"/>
          </a:xfrm>
        </p:spPr>
        <p:txBody>
          <a:bodyPr/>
          <a:lstStyle/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Platter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دیسک گردی که داده‌ها روش ذخیره می‌شن. چندتا از اینا رو هم می‌ذارن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Spindle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میله‌ای که دیسک‌ها بهش وصلن و دور خودش می‌چرخه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Track (t):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یه دایره‌ی نازک روی دیسک که داده‌ها توی اون ذخیره می‌شن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Sector (s):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بخش کوچکی از یه ترک، مثل یه تکه پازل از داده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Cylinder (c):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مجموعه ترک‌های هم‌ردیف توی دیسک‌های مختلف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Read-write head: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همون چیزی که داده‌ها رو می‌خونه یا می‌نویسه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Arm: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بازویی که هد رو جا‌به‌جا می‌کنه تا به ترک‌های مختلف برسه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Arm assembly: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قسمت مکانیکی که این بازوها رو کنترل می‌کنه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Rotation: </a:t>
            </a:r>
            <a:r>
              <a:rPr lang="ar-SA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جهت چرخیدن دیسک‌ها</a:t>
            </a: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</a:pPr>
            <a:r>
              <a:rPr lang="en-US" sz="2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 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00653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>
            <a:extLst>
              <a:ext uri="{FF2B5EF4-FFF2-40B4-BE49-F238E27FC236}">
                <a16:creationId xmlns:a16="http://schemas.microsoft.com/office/drawing/2014/main" id="{582CBB62-C829-4779-8678-A071236DD7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41175" y="242923"/>
            <a:ext cx="8033655" cy="576263"/>
          </a:xfrm>
        </p:spPr>
        <p:txBody>
          <a:bodyPr/>
          <a:lstStyle/>
          <a:p>
            <a:pPr marL="0" marR="0" rtl="1">
              <a:lnSpc>
                <a:spcPct val="115000"/>
              </a:lnSpc>
              <a:spcAft>
                <a:spcPts val="800"/>
              </a:spcAft>
            </a:pP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زمان‌بندی دیسک سخت</a:t>
            </a:r>
            <a:r>
              <a:rPr lang="en-US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(HDD Scheduling)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722" name="Rectangle 3">
            <a:extLst>
              <a:ext uri="{FF2B5EF4-FFF2-40B4-BE49-F238E27FC236}">
                <a16:creationId xmlns:a16="http://schemas.microsoft.com/office/drawing/2014/main" id="{0626E070-8E8E-4878-9FD8-18E6E7F01B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70338" y="1226588"/>
            <a:ext cx="7685831" cy="5146675"/>
          </a:xfrm>
        </p:spPr>
        <p:txBody>
          <a:bodyPr/>
          <a:lstStyle/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سیستم‌عامل باید از سخت‌افزار به‌صورت مؤثر استفاده کند. برای دیسک‌ها یعنی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کاهش زمان جستجو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(Seek Time)</a:t>
            </a:r>
            <a:b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هر چه فاصله‌ی جستجو کمتر باشد، زمان دسترسی سریع‌تر است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افزایش پهنای باند دیسک</a:t>
            </a:r>
            <a:b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یعنی حجم اطلاعات منتقل‌شده نسبت به زمان کلی انتقال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>
            <a:extLst>
              <a:ext uri="{FF2B5EF4-FFF2-40B4-BE49-F238E27FC236}">
                <a16:creationId xmlns:a16="http://schemas.microsoft.com/office/drawing/2014/main" id="{2B26D467-CCC5-4C93-927A-34F9C8FE37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11200" y="243927"/>
            <a:ext cx="7975600" cy="576262"/>
          </a:xfrm>
        </p:spPr>
        <p:txBody>
          <a:bodyPr/>
          <a:lstStyle/>
          <a:p>
            <a:pPr marL="0" marR="0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ar-SA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مدیریت درخواست‌های دیسک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770" name="Rectangle 3">
            <a:extLst>
              <a:ext uri="{FF2B5EF4-FFF2-40B4-BE49-F238E27FC236}">
                <a16:creationId xmlns:a16="http://schemas.microsoft.com/office/drawing/2014/main" id="{68360F9B-A786-47CC-83A9-FE6E74087C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1" y="820189"/>
            <a:ext cx="8686800" cy="4781550"/>
          </a:xfrm>
        </p:spPr>
        <p:txBody>
          <a:bodyPr/>
          <a:lstStyle/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درخواست‌های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I/O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ممکن است از طرف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سیستم‌عامل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-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فرایندهای سیستمی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-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برنامه‌های کاربر باشند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هر درخواست شامل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</a:t>
            </a:r>
            <a:r>
              <a:rPr lang="fa-IR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نوع ورودی/خروجی، آدرس دیسک، آدرس حافظه، تعداد سکتورها است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اگر دیسک بیکار باشد، بلافاصله اجرا می‌شود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b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 غیر این‌صورت در صف منتظر می‌ماند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الگوریتم‌های بهینه‌سازی فقط وقتی معنا دارند که صف وجود داشته باشد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 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وضعیت امروزی</a:t>
            </a:r>
            <a:r>
              <a:rPr lang="fa-IR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قبلاً زمان‌بندی هد توسط سیستم‌عامل انجام می‌شد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b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الان در خود سخت‌افزار و کنترلرهای ذخیره‌سازی انجام می‌شود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فقط آدرس منطقی بلوک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(LBA)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داده می‌شود، کنترلر بقیه را انجام می‌دهد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>
            <a:extLst>
              <a:ext uri="{FF2B5EF4-FFF2-40B4-BE49-F238E27FC236}">
                <a16:creationId xmlns:a16="http://schemas.microsoft.com/office/drawing/2014/main" id="{B882F522-58AF-4B46-822C-48F663CB58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11200" y="243926"/>
            <a:ext cx="7975600" cy="576262"/>
          </a:xfrm>
        </p:spPr>
        <p:txBody>
          <a:bodyPr/>
          <a:lstStyle/>
          <a:p>
            <a:pPr marL="0" marR="0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fa-IR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زمان‌بندی دیسک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818" name="Rectangle 3">
            <a:extLst>
              <a:ext uri="{FF2B5EF4-FFF2-40B4-BE49-F238E27FC236}">
                <a16:creationId xmlns:a16="http://schemas.microsoft.com/office/drawing/2014/main" id="{E619F0A9-421A-45F4-89E4-595A6DE36D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74713" y="1023938"/>
            <a:ext cx="7606814" cy="4781550"/>
          </a:xfrm>
        </p:spPr>
        <p:txBody>
          <a:bodyPr/>
          <a:lstStyle/>
          <a:p>
            <a:pPr marL="0" marR="0" algn="r" rtl="1">
              <a:lnSpc>
                <a:spcPct val="115000"/>
              </a:lnSpc>
              <a:spcAft>
                <a:spcPts val="800"/>
              </a:spcAft>
              <a:buNone/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الگوریتم‌ها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کنترلر دیسک یک بافر کوچک دارد و صفی از درخواست‌ها را مدیریت می‌کند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الگوریتم‌های مختلفی برای زمان‌بندی این درخواست‌ها وجود دارد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این تحلیل برای دیسک‌هایی با یک یا چند پلاتر معتبر است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مثال: صف درخواست‌ها بین شماره‌های 0 تا 199</a:t>
            </a:r>
            <a:b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صف: 98, 183, 37, 122, 14, 124, 65, 67</a:t>
            </a:r>
            <a:b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موقعیت فعلی هد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 53</a:t>
            </a:r>
            <a:r>
              <a:rPr lang="fa-IR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>
            <a:extLst>
              <a:ext uri="{FF2B5EF4-FFF2-40B4-BE49-F238E27FC236}">
                <a16:creationId xmlns:a16="http://schemas.microsoft.com/office/drawing/2014/main" id="{54D5AC6F-0FCD-4021-A4B1-CF445DDFC9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82663" y="239554"/>
            <a:ext cx="695007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FCFS</a:t>
            </a:r>
          </a:p>
        </p:txBody>
      </p:sp>
      <p:sp>
        <p:nvSpPr>
          <p:cNvPr id="36866" name="Text Box 4">
            <a:extLst>
              <a:ext uri="{FF2B5EF4-FFF2-40B4-BE49-F238E27FC236}">
                <a16:creationId xmlns:a16="http://schemas.microsoft.com/office/drawing/2014/main" id="{8097D222-759F-40FC-95D3-1A00440D5E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2663" y="993792"/>
            <a:ext cx="7698537" cy="1366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algn="r" rtl="1">
              <a:lnSpc>
                <a:spcPct val="115000"/>
              </a:lnSpc>
              <a:spcAft>
                <a:spcPts val="800"/>
              </a:spcAft>
            </a:pP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تصویر نشان‌دهنده‌ی حرکت هد دیسک با الگوریتم 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FCFS </a:t>
            </a: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است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b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</a:br>
            <a:r>
              <a:rPr lang="ar-SA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در این روش، درخواست‌ها به ترتیبی که وارد صف شده‌اند اجرا می‌شوند، بدون هیچ بهینه‌سازی</a:t>
            </a:r>
            <a:r>
              <a:rPr lang="en-US" sz="24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6867" name="Picture 6">
            <a:extLst>
              <a:ext uri="{FF2B5EF4-FFF2-40B4-BE49-F238E27FC236}">
                <a16:creationId xmlns:a16="http://schemas.microsoft.com/office/drawing/2014/main" id="{159710FD-52C7-4469-80D4-35B441FEA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20" y="2859048"/>
            <a:ext cx="5243933" cy="379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E690CD-446F-39A9-58EE-C4A9AC625AED}"/>
              </a:ext>
            </a:extLst>
          </p:cNvPr>
          <p:cNvSpPr txBox="1"/>
          <p:nvPr/>
        </p:nvSpPr>
        <p:spPr>
          <a:xfrm>
            <a:off x="5709554" y="2845633"/>
            <a:ext cx="3339444" cy="2860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مجموع حرکت هد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: </a:t>
            </a:r>
            <a:r>
              <a:rPr lang="fa-IR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۶۴۰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سیلندر</a:t>
            </a:r>
            <a:endParaRPr lang="fa-IR" sz="2000" b="1" kern="100" dirty="0">
              <a:latin typeface="Aptos" panose="020B0004020202020204" pitchFamily="34" charset="0"/>
              <a:ea typeface="Aptos" panose="020B0004020202020204" pitchFamily="34" charset="0"/>
              <a:cs typeface="B Nazanin" panose="00000400000000000000" pitchFamily="2" charset="-78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یعنی هد برای سرویس دادن به همه‌ی درخواست‌ها، مجموعاً </a:t>
            </a:r>
            <a:r>
              <a:rPr lang="fa-IR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۶۴۰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واحد حرکت کرده</a:t>
            </a:r>
            <a:r>
              <a:rPr lang="fa-IR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</a:p>
          <a:p>
            <a:pPr marL="34290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b="1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🔹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ar-SA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حرکت زیاد هد = سرعت پایین‌تر و تأخیر بیشتر</a:t>
            </a:r>
            <a:r>
              <a:rPr lang="en-US" sz="2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B Nazanin" panose="00000400000000000000" pitchFamily="2" charset="-78"/>
              </a:rPr>
              <a:t>.</a:t>
            </a: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342900" marR="0" lvl="0" indent="-342900" algn="r" rtl="1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13246</TotalTime>
  <Words>1595</Words>
  <Application>Microsoft Office PowerPoint</Application>
  <PresentationFormat>On-screen Show (4:3)</PresentationFormat>
  <Paragraphs>142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4" baseType="lpstr">
      <vt:lpstr>Aptos</vt:lpstr>
      <vt:lpstr>Arial</vt:lpstr>
      <vt:lpstr>B Koodak</vt:lpstr>
      <vt:lpstr>B Nazanin</vt:lpstr>
      <vt:lpstr>Calibri</vt:lpstr>
      <vt:lpstr>Consolas</vt:lpstr>
      <vt:lpstr>Courier New</vt:lpstr>
      <vt:lpstr>Helvetica</vt:lpstr>
      <vt:lpstr>Segoe UI Emoji</vt:lpstr>
      <vt:lpstr>Symbol</vt:lpstr>
      <vt:lpstr>Times New Roman</vt:lpstr>
      <vt:lpstr>Verdana</vt:lpstr>
      <vt:lpstr>Webdings</vt:lpstr>
      <vt:lpstr>Wingdings</vt:lpstr>
      <vt:lpstr>1_os-8</vt:lpstr>
      <vt:lpstr>سیستم‌عامل</vt:lpstr>
      <vt:lpstr>فصل ۱۰: سیستم‌های ذخیره‌سازی حجیم</vt:lpstr>
      <vt:lpstr>Objectives اهداف</vt:lpstr>
      <vt:lpstr>پیش زمینه</vt:lpstr>
      <vt:lpstr>Moving-head Disk Mechanism</vt:lpstr>
      <vt:lpstr>زمان‌بندی دیسک سخت (HDD Scheduling)</vt:lpstr>
      <vt:lpstr>مدیریت درخواست‌های دیسک</vt:lpstr>
      <vt:lpstr>زمان‌بندی دیسک</vt:lpstr>
      <vt:lpstr>FCFS</vt:lpstr>
      <vt:lpstr>SCAN</vt:lpstr>
      <vt:lpstr>C-SCAN</vt:lpstr>
      <vt:lpstr>C-SCAN (Cont.)</vt:lpstr>
      <vt:lpstr>Selecting a Disk-Scheduling Algorithm</vt:lpstr>
      <vt:lpstr>💾 مدیریت دستگاه ذخیره‌سازی  (ادامه)</vt:lpstr>
      <vt:lpstr>Storage Device Management (cont.)</vt:lpstr>
      <vt:lpstr>راه‌اندازی سیستم از دیسک (Booting)</vt:lpstr>
      <vt:lpstr>Device Storage Management (Cont.)</vt:lpstr>
      <vt:lpstr>Swap-Space Management</vt:lpstr>
      <vt:lpstr>End of Chapter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Ahmad Taghinezhad</cp:lastModifiedBy>
  <cp:revision>423</cp:revision>
  <cp:lastPrinted>2013-09-30T19:34:56Z</cp:lastPrinted>
  <dcterms:created xsi:type="dcterms:W3CDTF">2011-01-13T23:43:38Z</dcterms:created>
  <dcterms:modified xsi:type="dcterms:W3CDTF">2025-05-26T14:40:38Z</dcterms:modified>
</cp:coreProperties>
</file>

<file path=docProps/thumbnail.jpeg>
</file>